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2" r:id="rId10"/>
    <p:sldId id="267" r:id="rId11"/>
    <p:sldId id="26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5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5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5"/>
          </a:xfrm>
          <a:prstGeom prst="rect">
            <a:avLst/>
          </a:prstGeom>
        </p:spPr>
        <p:txBody>
          <a:bodyPr numCol="1" spcCol="38100"/>
          <a:lstStyle>
            <a:lvl1pPr marL="0" indent="16902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3032123" y="0"/>
            <a:ext cx="18303880" cy="1981200"/>
          </a:xfrm>
          <a:prstGeom prst="rect">
            <a:avLst/>
          </a:prstGeom>
          <a:solidFill>
            <a:srgbClr val="72BF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828800">
              <a:lnSpc>
                <a:spcPct val="80000"/>
              </a:lnSpc>
              <a:spcBef>
                <a:spcPts val="80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0" name="Line"/>
          <p:cNvSpPr/>
          <p:nvPr/>
        </p:nvSpPr>
        <p:spPr>
          <a:xfrm>
            <a:off x="3962396" y="12877800"/>
            <a:ext cx="16459209" cy="0"/>
          </a:xfrm>
          <a:prstGeom prst="line">
            <a:avLst/>
          </a:prstGeom>
          <a:ln w="12700">
            <a:solidFill>
              <a:srgbClr val="72BF44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886997" y="12873179"/>
            <a:ext cx="534603" cy="528501"/>
          </a:xfrm>
          <a:prstGeom prst="rect">
            <a:avLst/>
          </a:prstGeom>
        </p:spPr>
        <p:txBody>
          <a:bodyPr lIns="91436" tIns="91436" rIns="91436" bIns="91436"/>
          <a:lstStyle>
            <a:lvl1pPr algn="r" defTabSz="18288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5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8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gelladola@sobro.org" TargetMode="External"/><Relationship Id="rId2" Type="http://schemas.openxmlformats.org/officeDocument/2006/relationships/hyperlink" Target="mailto:rgranston@sobro.or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hyperlink" Target="mailto:molushoga@sobro.org" TargetMode="External"/><Relationship Id="rId4" Type="http://schemas.openxmlformats.org/officeDocument/2006/relationships/hyperlink" Target="mailto:ahyman@sobro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y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sbsconnect.nyc.gov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tif"/><Relationship Id="rId5" Type="http://schemas.openxmlformats.org/officeDocument/2006/relationships/image" Target="../media/image1.png"/><Relationship Id="rId4" Type="http://schemas.openxmlformats.org/officeDocument/2006/relationships/hyperlink" Target="http://newnycontracts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hat You Need To Know To Obtain Your MWBE Certification"/>
          <p:cNvSpPr txBox="1">
            <a:spLocks noGrp="1"/>
          </p:cNvSpPr>
          <p:nvPr>
            <p:ph type="title"/>
          </p:nvPr>
        </p:nvSpPr>
        <p:spPr>
          <a:xfrm>
            <a:off x="1206496" y="3189564"/>
            <a:ext cx="21971008" cy="4648205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rPr lang="en-US" dirty="0" smtClean="0"/>
              <a:t>Obtaining NYC and NYS</a:t>
            </a:r>
            <a:r>
              <a:rPr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MWBE </a:t>
            </a:r>
            <a:r>
              <a:rPr dirty="0"/>
              <a:t>Certification </a:t>
            </a:r>
          </a:p>
        </p:txBody>
      </p:sp>
      <p:pic>
        <p:nvPicPr>
          <p:cNvPr id="163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71470" y="9166887"/>
            <a:ext cx="5003792" cy="3060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usiness Services Programs at SoBro"/>
          <p:cNvSpPr txBox="1">
            <a:spLocks noGrp="1"/>
          </p:cNvSpPr>
          <p:nvPr>
            <p:ph type="title"/>
          </p:nvPr>
        </p:nvSpPr>
        <p:spPr>
          <a:xfrm>
            <a:off x="3351121" y="2328949"/>
            <a:ext cx="21971001" cy="143317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>
                <a:solidFill>
                  <a:srgbClr val="C00000"/>
                </a:solidFill>
              </a:rPr>
              <a:t>Business Services Programs at SoBro </a:t>
            </a:r>
          </a:p>
        </p:txBody>
      </p:sp>
      <p:sp>
        <p:nvSpPr>
          <p:cNvPr id="215" name="United States Department of Defense funded SoBro PTAC Center…"/>
          <p:cNvSpPr txBox="1">
            <a:spLocks noGrp="1"/>
          </p:cNvSpPr>
          <p:nvPr>
            <p:ph type="body" idx="1"/>
          </p:nvPr>
        </p:nvSpPr>
        <p:spPr>
          <a:xfrm>
            <a:off x="1440511" y="4763329"/>
            <a:ext cx="21971001" cy="825601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71500" indent="-571500" defTabSz="2121353">
              <a:lnSpc>
                <a:spcPct val="81000"/>
              </a:lnSpc>
              <a:spcBef>
                <a:spcPts val="3900"/>
              </a:spcBef>
              <a:buSzPct val="123000"/>
              <a:buFont typeface="Wingdings" panose="05000000000000000000" pitchFamily="2" charset="2"/>
              <a:buChar char="Ø"/>
              <a:defRPr sz="3800"/>
            </a:pPr>
            <a:r>
              <a:rPr dirty="0">
                <a:solidFill>
                  <a:srgbClr val="C00000"/>
                </a:solidFill>
              </a:rPr>
              <a:t>SoBro </a:t>
            </a:r>
            <a:r>
              <a:rPr dirty="0" smtClean="0">
                <a:solidFill>
                  <a:srgbClr val="C00000"/>
                </a:solidFill>
              </a:rPr>
              <a:t>PTAC </a:t>
            </a:r>
            <a:r>
              <a:rPr b="0" dirty="0"/>
              <a:t>- helps businesses to obtain government certifications and with bid proposal reviews. </a:t>
            </a:r>
          </a:p>
          <a:p>
            <a:pPr marL="571500" indent="-571500" defTabSz="2121353">
              <a:lnSpc>
                <a:spcPct val="81000"/>
              </a:lnSpc>
              <a:spcBef>
                <a:spcPts val="3900"/>
              </a:spcBef>
              <a:buSzPct val="123000"/>
              <a:buFont typeface="Wingdings" panose="05000000000000000000" pitchFamily="2" charset="2"/>
              <a:buChar char="Ø"/>
              <a:defRPr sz="3800"/>
            </a:pPr>
            <a:r>
              <a:rPr dirty="0">
                <a:solidFill>
                  <a:srgbClr val="C00000"/>
                </a:solidFill>
              </a:rPr>
              <a:t>Industrial Business Zone Program </a:t>
            </a:r>
            <a:r>
              <a:rPr b="0" dirty="0"/>
              <a:t>- connects business owners with resources needed to start, operate and grow their businesses utilizing New York City Department of Small Business Services tools and resources. </a:t>
            </a:r>
          </a:p>
          <a:p>
            <a:pPr marL="571500" indent="-571500" defTabSz="2121353">
              <a:lnSpc>
                <a:spcPct val="81000"/>
              </a:lnSpc>
              <a:spcBef>
                <a:spcPts val="3900"/>
              </a:spcBef>
              <a:buSzPct val="123000"/>
              <a:buFont typeface="Wingdings" panose="05000000000000000000" pitchFamily="2" charset="2"/>
              <a:buChar char="Ø"/>
              <a:defRPr sz="3800"/>
            </a:pPr>
            <a:r>
              <a:rPr dirty="0">
                <a:solidFill>
                  <a:srgbClr val="C00000"/>
                </a:solidFill>
              </a:rPr>
              <a:t>SoBro MBDA Center </a:t>
            </a:r>
            <a:r>
              <a:rPr b="0" dirty="0"/>
              <a:t>- provides services in the following areas:  Access to Capital; Access to Contracts, Access to Markets, and Global Business Development Services. </a:t>
            </a:r>
          </a:p>
          <a:p>
            <a:pPr marL="571500" indent="-571500" defTabSz="2121353">
              <a:lnSpc>
                <a:spcPct val="81000"/>
              </a:lnSpc>
              <a:spcBef>
                <a:spcPts val="3900"/>
              </a:spcBef>
              <a:buSzPct val="123000"/>
              <a:buFont typeface="Wingdings" panose="05000000000000000000" pitchFamily="2" charset="2"/>
              <a:buChar char="Ø"/>
              <a:defRPr sz="3800"/>
            </a:pPr>
            <a:r>
              <a:rPr dirty="0">
                <a:solidFill>
                  <a:srgbClr val="C00000"/>
                </a:solidFill>
              </a:rPr>
              <a:t>SoBro </a:t>
            </a:r>
            <a:r>
              <a:rPr dirty="0" smtClean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C00000"/>
                </a:solidFill>
              </a:rPr>
              <a:t>ntrepreneurship Center</a:t>
            </a:r>
            <a:r>
              <a:rPr b="0" dirty="0" smtClean="0">
                <a:solidFill>
                  <a:srgbClr val="C00000"/>
                </a:solidFill>
              </a:rPr>
              <a:t> </a:t>
            </a:r>
            <a:r>
              <a:rPr b="0" dirty="0"/>
              <a:t>- provides business assistance to new and aspiring entrepreneurs by providing resources to take them from conception to launch. </a:t>
            </a:r>
          </a:p>
        </p:txBody>
      </p:sp>
      <p:pic>
        <p:nvPicPr>
          <p:cNvPr id="216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343" y="441610"/>
            <a:ext cx="3085865" cy="1887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1"/>
          <p:cNvSpPr txBox="1"/>
          <p:nvPr/>
        </p:nvSpPr>
        <p:spPr>
          <a:xfrm>
            <a:off x="6051246" y="545225"/>
            <a:ext cx="13867579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 b="1">
                <a:solidFill>
                  <a:srgbClr val="060000"/>
                </a:solidFill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Contact the SoBro Team</a:t>
            </a:r>
          </a:p>
        </p:txBody>
      </p:sp>
      <p:sp>
        <p:nvSpPr>
          <p:cNvPr id="219" name="Mary Olushoga, Business Specialist, Email: molushoga@sobro.org…"/>
          <p:cNvSpPr txBox="1"/>
          <p:nvPr/>
        </p:nvSpPr>
        <p:spPr>
          <a:xfrm>
            <a:off x="8963836" y="2186358"/>
            <a:ext cx="6785512" cy="1105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/>
              <a:t>Robbin </a:t>
            </a:r>
            <a:r>
              <a:rPr sz="4400" dirty="0" smtClean="0"/>
              <a:t>Finney-Granston</a:t>
            </a:r>
            <a:endParaRPr lang="en-US" sz="4400" dirty="0" smtClean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 smtClean="0"/>
              <a:t>Senior </a:t>
            </a:r>
            <a:r>
              <a:rPr sz="4400" dirty="0"/>
              <a:t>Vice </a:t>
            </a:r>
            <a:r>
              <a:rPr sz="4400" dirty="0" smtClean="0"/>
              <a:t>President</a:t>
            </a:r>
            <a:endParaRPr lang="en-US" sz="4400" dirty="0" smtClean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rgranston@sobro.org</a:t>
            </a:r>
            <a:endParaRPr lang="en-US" sz="4400" u="sng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endParaRPr sz="4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/>
              <a:t>Evangeline </a:t>
            </a:r>
            <a:r>
              <a:rPr sz="4400" dirty="0" smtClean="0"/>
              <a:t>Gelladola</a:t>
            </a:r>
            <a:endParaRPr lang="en-US" sz="4400" dirty="0" smtClean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 smtClean="0"/>
              <a:t>Program </a:t>
            </a:r>
            <a:r>
              <a:rPr sz="4400" dirty="0"/>
              <a:t>Director, </a:t>
            </a:r>
            <a:r>
              <a:rPr lang="en-US" sz="4400" dirty="0" smtClean="0"/>
              <a:t>PTAC</a:t>
            </a:r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egelladola@sobro.org</a:t>
            </a:r>
            <a:endParaRPr sz="4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endParaRPr lang="en-US" sz="4400" dirty="0" smtClean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 smtClean="0"/>
              <a:t>Andrew Hyman</a:t>
            </a:r>
            <a:endParaRPr lang="en-US" sz="4400" dirty="0" smtClean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 smtClean="0"/>
              <a:t>Assistant </a:t>
            </a:r>
            <a:r>
              <a:rPr sz="4400" dirty="0"/>
              <a:t>Director</a:t>
            </a:r>
            <a:r>
              <a:rPr sz="4400" dirty="0" smtClean="0"/>
              <a:t>,</a:t>
            </a:r>
            <a:r>
              <a:rPr lang="en-US" sz="4400" dirty="0" smtClean="0"/>
              <a:t> PTAC</a:t>
            </a:r>
            <a:r>
              <a:rPr sz="4400" dirty="0" smtClean="0"/>
              <a:t> </a:t>
            </a:r>
            <a:endParaRPr lang="en-US" sz="4400" dirty="0" smtClean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ahyman@sobro.org</a:t>
            </a:r>
            <a:endParaRPr lang="en-US" sz="4400" u="sng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endParaRPr sz="4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/>
              <a:t>Mary </a:t>
            </a:r>
            <a:r>
              <a:rPr sz="4400" dirty="0" smtClean="0"/>
              <a:t>Olushoga</a:t>
            </a:r>
            <a:endParaRPr lang="en-US" sz="4400" dirty="0" smtClean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dirty="0" smtClean="0"/>
              <a:t>Business </a:t>
            </a:r>
            <a:r>
              <a:rPr sz="4400" dirty="0"/>
              <a:t>Specialist</a:t>
            </a:r>
            <a:r>
              <a:rPr sz="4400" dirty="0" smtClean="0"/>
              <a:t>,</a:t>
            </a:r>
            <a:r>
              <a:rPr lang="en-US" sz="4400" dirty="0" smtClean="0"/>
              <a:t> PTAC</a:t>
            </a:r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r>
              <a:rPr sz="44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molushoga@sobro.org</a:t>
            </a:r>
            <a:r>
              <a:rPr sz="4400" dirty="0" smtClean="0"/>
              <a:t> </a:t>
            </a:r>
            <a:endParaRPr sz="4400" dirty="0"/>
          </a:p>
          <a:p>
            <a:pPr>
              <a:defRPr sz="5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20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15031" y="1242688"/>
            <a:ext cx="4247480" cy="2597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466" y="613373"/>
            <a:ext cx="3043214" cy="1861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1"/>
          <p:cNvSpPr txBox="1"/>
          <p:nvPr/>
        </p:nvSpPr>
        <p:spPr>
          <a:xfrm>
            <a:off x="3666680" y="1000550"/>
            <a:ext cx="162238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b="1">
                <a:solidFill>
                  <a:srgbClr val="0B0B0B"/>
                </a:solidFill>
              </a:defRPr>
            </a:lvl1pPr>
          </a:lstStyle>
          <a:p>
            <a:r>
              <a:rPr sz="5400" dirty="0">
                <a:solidFill>
                  <a:srgbClr val="C00000"/>
                </a:solidFill>
              </a:rPr>
              <a:t>Legal Foundation for the 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sz="5400" dirty="0" smtClean="0">
                <a:solidFill>
                  <a:srgbClr val="C00000"/>
                </a:solidFill>
              </a:rPr>
              <a:t>NYC </a:t>
            </a:r>
            <a:r>
              <a:rPr sz="5400" dirty="0">
                <a:solidFill>
                  <a:srgbClr val="C00000"/>
                </a:solidFill>
              </a:rPr>
              <a:t>and NYS MWBE Program</a:t>
            </a:r>
          </a:p>
        </p:txBody>
      </p:sp>
      <p:sp>
        <p:nvSpPr>
          <p:cNvPr id="167" name="July 2013 Local Law 1 of 2013 was signed to strengthen the existing…"/>
          <p:cNvSpPr txBox="1"/>
          <p:nvPr/>
        </p:nvSpPr>
        <p:spPr>
          <a:xfrm>
            <a:off x="1153829" y="4531977"/>
            <a:ext cx="9643125" cy="4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5050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New York City Local Law 1 of 2013 was signed to strengthen the existing </a:t>
            </a:r>
            <a:r>
              <a:rPr dirty="0" smtClean="0"/>
              <a:t>M/WBE </a:t>
            </a:r>
            <a:r>
              <a:rPr dirty="0"/>
              <a:t>program.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50505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marL="457200" indent="-457200" algn="l" defTabSz="914400">
              <a:lnSpc>
                <a:spcPct val="90000"/>
              </a:lnSpc>
              <a:spcBef>
                <a:spcPts val="7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5050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Since Local Law 1 (formerly Local Law </a:t>
            </a:r>
            <a:r>
              <a:rPr dirty="0" smtClean="0"/>
              <a:t>129</a:t>
            </a:r>
            <a:r>
              <a:rPr lang="en-US" dirty="0" smtClean="0"/>
              <a:t> </a:t>
            </a:r>
            <a:r>
              <a:rPr dirty="0" smtClean="0"/>
              <a:t>of </a:t>
            </a:r>
            <a:r>
              <a:rPr dirty="0"/>
              <a:t>2005) was signed, the New York </a:t>
            </a:r>
            <a:r>
              <a:rPr dirty="0" smtClean="0"/>
              <a:t>City</a:t>
            </a:r>
            <a:r>
              <a:rPr lang="en-US" dirty="0" smtClean="0"/>
              <a:t> </a:t>
            </a:r>
            <a:r>
              <a:rPr dirty="0" smtClean="0"/>
              <a:t>Department </a:t>
            </a:r>
            <a:r>
              <a:rPr dirty="0"/>
              <a:t>of Small Business Services </a:t>
            </a:r>
            <a:r>
              <a:rPr dirty="0" smtClean="0"/>
              <a:t>has</a:t>
            </a:r>
            <a:r>
              <a:rPr lang="en-US" dirty="0" smtClean="0"/>
              <a:t> </a:t>
            </a:r>
            <a:r>
              <a:rPr dirty="0" smtClean="0"/>
              <a:t>been </a:t>
            </a:r>
            <a:r>
              <a:rPr dirty="0"/>
              <a:t>implementing improvements to the </a:t>
            </a:r>
            <a:r>
              <a:rPr lang="en-US" dirty="0" smtClean="0"/>
              <a:t> </a:t>
            </a:r>
            <a:r>
              <a:rPr dirty="0" smtClean="0"/>
              <a:t>M/WBE </a:t>
            </a:r>
            <a:r>
              <a:rPr dirty="0"/>
              <a:t>program to promote fairness </a:t>
            </a:r>
            <a:r>
              <a:rPr dirty="0" smtClean="0"/>
              <a:t>and</a:t>
            </a:r>
            <a:r>
              <a:rPr lang="en-US" dirty="0" smtClean="0"/>
              <a:t> </a:t>
            </a:r>
            <a:r>
              <a:rPr dirty="0" smtClean="0"/>
              <a:t>equality </a:t>
            </a:r>
            <a:r>
              <a:rPr dirty="0"/>
              <a:t>in the City’s procurement process.</a:t>
            </a:r>
          </a:p>
        </p:txBody>
      </p:sp>
      <p:sp>
        <p:nvSpPr>
          <p:cNvPr id="168" name="New York State Article 15a - under this law, contract goals are designed to provide MWBEs with “opportunity for maximum feasible participation in the performance of statement contracts.”…"/>
          <p:cNvSpPr txBox="1"/>
          <p:nvPr/>
        </p:nvSpPr>
        <p:spPr>
          <a:xfrm>
            <a:off x="11588551" y="3978294"/>
            <a:ext cx="12208547" cy="8966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New York State Article 15a - </a:t>
            </a:r>
            <a:r>
              <a:rPr dirty="0" smtClean="0"/>
              <a:t>contract </a:t>
            </a:r>
            <a:r>
              <a:rPr dirty="0"/>
              <a:t>goals are designed to provide MWBEs with “opportunity for maximum feasible participation in the performance of statement contracts.”</a:t>
            </a:r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All state contracts, unless expressly excluded by statue, are subject to MWBE goals setting; including, but not limited to, commodities procurements, contractions, professional services, contracts, loans, grants and leases of real property. </a:t>
            </a:r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As a matter of public policy, Governor Cuomo established a MWBE goal of 30% on State contracts. </a:t>
            </a:r>
            <a:r>
              <a:rPr dirty="0" smtClean="0"/>
              <a:t>That </a:t>
            </a:r>
            <a:r>
              <a:rPr dirty="0"/>
              <a:t>goal applies to all State contracts greater than $25,000 in commodities and $100,000 in construction. </a:t>
            </a:r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Every contract solicitation must clearly state its the MWBE goals. </a:t>
            </a:r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marL="457200" lvl="1" indent="-457200" algn="l">
              <a:buClr>
                <a:srgbClr val="C00000"/>
              </a:buClr>
              <a:buFont typeface="Wingdings" panose="05000000000000000000" pitchFamily="2" charset="2"/>
              <a:buChar char="Ø"/>
              <a:defRPr sz="3200">
                <a:solidFill>
                  <a:srgbClr val="06060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Every state contract must identify the MWBE goals and contain enforcement language. </a:t>
            </a:r>
          </a:p>
        </p:txBody>
      </p:sp>
      <p:sp>
        <p:nvSpPr>
          <p:cNvPr id="169" name="New York City"/>
          <p:cNvSpPr txBox="1"/>
          <p:nvPr/>
        </p:nvSpPr>
        <p:spPr>
          <a:xfrm>
            <a:off x="3533868" y="3349987"/>
            <a:ext cx="2831085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194505">
              <a:lnSpc>
                <a:spcPct val="72000"/>
              </a:lnSpc>
              <a:spcBef>
                <a:spcPts val="4000"/>
              </a:spcBef>
              <a:defRPr sz="3200" b="1" u="sng">
                <a:solidFill>
                  <a:srgbClr val="000000"/>
                </a:solidFill>
              </a:defRPr>
            </a:lvl1pPr>
          </a:lstStyle>
          <a:p>
            <a:r>
              <a:rPr dirty="0"/>
              <a:t>New York City</a:t>
            </a:r>
          </a:p>
        </p:txBody>
      </p:sp>
      <p:sp>
        <p:nvSpPr>
          <p:cNvPr id="170" name="TextBox 1"/>
          <p:cNvSpPr txBox="1"/>
          <p:nvPr/>
        </p:nvSpPr>
        <p:spPr>
          <a:xfrm>
            <a:off x="12834849" y="2897881"/>
            <a:ext cx="9026714" cy="10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 b="1" u="sng">
                <a:solidFill>
                  <a:srgbClr val="0A0A0A"/>
                </a:solidFill>
              </a:defRPr>
            </a:lvl1pPr>
          </a:lstStyle>
          <a:p>
            <a:r>
              <a:rPr dirty="0"/>
              <a:t>New York State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enefits of the M/WBE Program"/>
          <p:cNvSpPr txBox="1">
            <a:spLocks noGrp="1"/>
          </p:cNvSpPr>
          <p:nvPr>
            <p:ph type="title"/>
          </p:nvPr>
        </p:nvSpPr>
        <p:spPr>
          <a:xfrm>
            <a:off x="1206500" y="1219905"/>
            <a:ext cx="21971000" cy="143317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spc="-120"/>
            </a:lvl1pPr>
          </a:lstStyle>
          <a:p>
            <a:r>
              <a:rPr sz="5400" dirty="0">
                <a:solidFill>
                  <a:srgbClr val="C00000"/>
                </a:solidFill>
              </a:rPr>
              <a:t>M/WBE Engagement in NYC and NYS</a:t>
            </a:r>
          </a:p>
        </p:txBody>
      </p:sp>
      <p:sp>
        <p:nvSpPr>
          <p:cNvPr id="173" name="The M/WBE Program has nearly tripled Citywide M/WBE contracting in just four years. More than 23.6% of City contracts under Local Law 1 of 2013 were awarded to City-certified M/WBEs in Fiscal 2019. And since the start of the OneNYC M/WBE Program in Fisca"/>
          <p:cNvSpPr txBox="1">
            <a:spLocks noGrp="1"/>
          </p:cNvSpPr>
          <p:nvPr>
            <p:ph type="body" sz="quarter" idx="1"/>
          </p:nvPr>
        </p:nvSpPr>
        <p:spPr>
          <a:xfrm>
            <a:off x="1539929" y="2928685"/>
            <a:ext cx="9338504" cy="669746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57200" indent="-457200" defTabSz="2194505">
              <a:lnSpc>
                <a:spcPct val="72000"/>
              </a:lnSpc>
              <a:spcBef>
                <a:spcPts val="4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3100" b="0">
                <a:latin typeface="+mn-lt"/>
                <a:ea typeface="+mn-ea"/>
                <a:cs typeface="+mn-cs"/>
                <a:sym typeface="Helvetica"/>
              </a:defRPr>
            </a:pPr>
            <a:endParaRPr lang="en-US" dirty="0" smtClean="0"/>
          </a:p>
          <a:p>
            <a:pPr marL="457200" indent="-457200" defTabSz="2194505">
              <a:lnSpc>
                <a:spcPct val="72000"/>
              </a:lnSpc>
              <a:spcBef>
                <a:spcPts val="4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3100" b="0">
                <a:latin typeface="+mn-lt"/>
                <a:ea typeface="+mn-ea"/>
                <a:cs typeface="+mn-cs"/>
                <a:sym typeface="Helvetica"/>
              </a:defRPr>
            </a:pPr>
            <a:endParaRPr lang="en-US" dirty="0"/>
          </a:p>
          <a:p>
            <a:pPr marL="457200" indent="-457200" defTabSz="2194505">
              <a:lnSpc>
                <a:spcPct val="72000"/>
              </a:lnSpc>
              <a:spcBef>
                <a:spcPts val="4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3100" b="0"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The </a:t>
            </a:r>
            <a:r>
              <a:rPr dirty="0"/>
              <a:t>M/WBE Program has tripled Citywide M/WBE contracting in four years. More than 9,000 businesses currently benefit from New York City certification, and the City remains committed to:</a:t>
            </a:r>
          </a:p>
          <a:p>
            <a:pPr marL="1765300" lvl="1" indent="-457200" defTabSz="2194505">
              <a:lnSpc>
                <a:spcPct val="72000"/>
              </a:lnSpc>
              <a:spcBef>
                <a:spcPts val="4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3100" b="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awarding $25 billion in City contracts to M/WBEs by the end of Fiscal Year 2025</a:t>
            </a:r>
          </a:p>
          <a:p>
            <a:pPr marL="1765300" lvl="1" indent="-457200" defTabSz="2194505">
              <a:lnSpc>
                <a:spcPct val="72000"/>
              </a:lnSpc>
              <a:spcBef>
                <a:spcPts val="40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3100" b="0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awarding 30 percent of the value of City contracts to M/WBEs by the end of Fiscal Year 2021.</a:t>
            </a:r>
          </a:p>
        </p:txBody>
      </p:sp>
      <p:pic>
        <p:nvPicPr>
          <p:cNvPr id="174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810" y="342037"/>
            <a:ext cx="2592910" cy="158584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1"/>
          <p:cNvSpPr txBox="1"/>
          <p:nvPr/>
        </p:nvSpPr>
        <p:spPr>
          <a:xfrm>
            <a:off x="12944242" y="3064609"/>
            <a:ext cx="9026714" cy="10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 b="1" u="sng">
                <a:solidFill>
                  <a:srgbClr val="0A0A0A"/>
                </a:solidFill>
              </a:defRPr>
            </a:lvl1pPr>
          </a:lstStyle>
          <a:p>
            <a:r>
              <a:rPr dirty="0"/>
              <a:t>New York State</a:t>
            </a:r>
          </a:p>
        </p:txBody>
      </p:sp>
      <p:sp>
        <p:nvSpPr>
          <p:cNvPr id="176" name="The M/WBE utilization rate for New York State's Minority- and Women-Owned Business Enterprises on state contracts increased to 29.51 percent during the 2019-20 Fiscal Year - representing $3.14 billion in contracts - once again achieving the highest rate "/>
          <p:cNvSpPr txBox="1"/>
          <p:nvPr/>
        </p:nvSpPr>
        <p:spPr>
          <a:xfrm>
            <a:off x="12944242" y="4429892"/>
            <a:ext cx="9196540" cy="296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dirty="0"/>
              <a:t>The M/WBE utilization rate for New York State's Minority- and Women-Owned Business Enterprises on state contracts increased to 29.51 percent during the 2019-20 Fiscal Year - representing $3.14 billion in contracts - </a:t>
            </a:r>
            <a:r>
              <a:rPr dirty="0" smtClean="0"/>
              <a:t>the </a:t>
            </a:r>
            <a:r>
              <a:rPr dirty="0"/>
              <a:t>highest rate in the nation.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2031" y="3307297"/>
            <a:ext cx="28597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New York City</a:t>
            </a:r>
            <a:endParaRPr kumimoji="0" lang="en-US" sz="3200" b="1" i="0" u="sng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73" y="386720"/>
            <a:ext cx="3619059" cy="221344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Box 1"/>
          <p:cNvSpPr txBox="1"/>
          <p:nvPr/>
        </p:nvSpPr>
        <p:spPr>
          <a:xfrm>
            <a:off x="797394" y="3907723"/>
            <a:ext cx="10575992" cy="853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1999437">
              <a:lnSpc>
                <a:spcPct val="81000"/>
              </a:lnSpc>
              <a:spcBef>
                <a:spcPts val="36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/>
              <a:t>Vendor service representatives to assist with the procurement process</a:t>
            </a:r>
          </a:p>
          <a:p>
            <a:pPr marL="571500" indent="-571500" algn="l" defTabSz="1999437">
              <a:lnSpc>
                <a:spcPct val="81000"/>
              </a:lnSpc>
              <a:spcBef>
                <a:spcPts val="36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/>
              <a:t>Receive expert advice and assistance on bids and proposals</a:t>
            </a:r>
          </a:p>
          <a:p>
            <a:pPr marL="571500" indent="-571500" algn="l" defTabSz="1999437">
              <a:lnSpc>
                <a:spcPct val="81000"/>
              </a:lnSpc>
              <a:spcBef>
                <a:spcPts val="36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/>
              <a:t>Attend Business development classes on City contracting </a:t>
            </a:r>
          </a:p>
          <a:p>
            <a:pPr marL="571500" indent="-571500" algn="l" defTabSz="1999437">
              <a:lnSpc>
                <a:spcPct val="81000"/>
              </a:lnSpc>
              <a:spcBef>
                <a:spcPts val="36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/>
              <a:t>Events to help firms build relationships with City agencies and large contractors</a:t>
            </a:r>
          </a:p>
          <a:p>
            <a:pPr marL="571500" indent="-571500" algn="l" defTabSz="1999437">
              <a:lnSpc>
                <a:spcPct val="81000"/>
              </a:lnSpc>
              <a:spcBef>
                <a:spcPts val="36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/>
              <a:t>Other benefits of certification include access to networking events, customized courses and targeted consultations.</a:t>
            </a:r>
          </a:p>
          <a:p>
            <a:pPr marL="571500" indent="-571500" algn="l" defTabSz="1999437">
              <a:lnSpc>
                <a:spcPct val="81000"/>
              </a:lnSpc>
              <a:spcBef>
                <a:spcPts val="36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/>
              <a:t>Online Directory of Certified Businesses: http://mtprawvwsbswtp1-1.nyc.gov/</a:t>
            </a:r>
          </a:p>
        </p:txBody>
      </p:sp>
      <p:sp>
        <p:nvSpPr>
          <p:cNvPr id="180" name="Benefits of NYC MWBE Certification"/>
          <p:cNvSpPr txBox="1"/>
          <p:nvPr/>
        </p:nvSpPr>
        <p:spPr>
          <a:xfrm>
            <a:off x="1023775" y="2805759"/>
            <a:ext cx="967874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1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81" name="Benefits of NYS MWBE Certification…"/>
          <p:cNvSpPr txBox="1"/>
          <p:nvPr/>
        </p:nvSpPr>
        <p:spPr>
          <a:xfrm>
            <a:off x="12547716" y="3902332"/>
            <a:ext cx="10910160" cy="795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 sz="40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400" dirty="0" smtClean="0"/>
              <a:t>Listed </a:t>
            </a:r>
            <a:r>
              <a:rPr sz="3400" dirty="0"/>
              <a:t>on the NYS Directory of certified firms.</a:t>
            </a:r>
          </a:p>
          <a:p>
            <a:pPr marL="571500" indent="-571500" algn="l">
              <a:buClr>
                <a:srgbClr val="C00000"/>
              </a:buClr>
              <a:buFont typeface="Wingdings" panose="05000000000000000000" pitchFamily="2" charset="2"/>
              <a:buChar char="Ø"/>
              <a:defRPr sz="40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400" dirty="0"/>
          </a:p>
          <a:p>
            <a:pPr marL="571500" indent="-5715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 sz="40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400" dirty="0"/>
              <a:t>Access to MWBE procurement and/or contracting opportunities with NYS Agencies and Authorities.</a:t>
            </a:r>
          </a:p>
          <a:p>
            <a:pPr marL="571500" indent="-571500" algn="l">
              <a:buClr>
                <a:srgbClr val="C00000"/>
              </a:buClr>
              <a:buFont typeface="Wingdings" panose="05000000000000000000" pitchFamily="2" charset="2"/>
              <a:buChar char="Ø"/>
              <a:defRPr sz="40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400" dirty="0"/>
          </a:p>
          <a:p>
            <a:pPr marL="571500" indent="-5715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 sz="38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400" dirty="0"/>
              <a:t>Access to lending and bonding programs exclusively for certified MWBEs.</a:t>
            </a:r>
          </a:p>
          <a:p>
            <a:pPr marL="571500" indent="-571500" algn="l">
              <a:buClr>
                <a:srgbClr val="C00000"/>
              </a:buClr>
              <a:buFont typeface="Wingdings" panose="05000000000000000000" pitchFamily="2" charset="2"/>
              <a:buChar char="Ø"/>
              <a:defRPr sz="38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400" dirty="0"/>
          </a:p>
          <a:p>
            <a:pPr marL="571500" indent="-5715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 sz="38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400" dirty="0"/>
              <a:t>Receive customized alerts for upcoming procurement opportunities. (NYS Contract Reporter).</a:t>
            </a:r>
          </a:p>
          <a:p>
            <a:pPr marL="571500" indent="-571500" algn="l">
              <a:buClr>
                <a:srgbClr val="C00000"/>
              </a:buClr>
              <a:buFont typeface="Wingdings" panose="05000000000000000000" pitchFamily="2" charset="2"/>
              <a:buChar char="Ø"/>
              <a:defRPr sz="38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400" dirty="0"/>
          </a:p>
          <a:p>
            <a:pPr marL="571500" indent="-5715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 sz="3800">
                <a:solidFill>
                  <a:srgbClr val="13131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400" dirty="0"/>
              <a:t>Access to statewide network of services and invitations for business development workshops, webinars, classes  and customized technical assistance. </a:t>
            </a:r>
          </a:p>
        </p:txBody>
      </p:sp>
      <p:sp>
        <p:nvSpPr>
          <p:cNvPr id="7" name="Benefits of the M/WBE Program"/>
          <p:cNvSpPr txBox="1">
            <a:spLocks noGrp="1"/>
          </p:cNvSpPr>
          <p:nvPr>
            <p:ph type="title"/>
          </p:nvPr>
        </p:nvSpPr>
        <p:spPr>
          <a:xfrm>
            <a:off x="1328551" y="936545"/>
            <a:ext cx="21971000" cy="143317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spc="-120"/>
            </a:lvl1pPr>
          </a:lstStyle>
          <a:p>
            <a:r>
              <a:rPr lang="en-US" sz="5400" dirty="0" smtClean="0">
                <a:solidFill>
                  <a:srgbClr val="C00000"/>
                </a:solidFill>
              </a:rPr>
              <a:t>Benefits of </a:t>
            </a:r>
            <a:r>
              <a:rPr sz="5400" dirty="0" smtClean="0">
                <a:solidFill>
                  <a:srgbClr val="C00000"/>
                </a:solidFill>
              </a:rPr>
              <a:t>M/WBE </a:t>
            </a:r>
            <a:r>
              <a:rPr lang="en-US" sz="5400" dirty="0" smtClean="0">
                <a:solidFill>
                  <a:srgbClr val="C00000"/>
                </a:solidFill>
              </a:rPr>
              <a:t>Certification</a:t>
            </a:r>
            <a:endParaRPr sz="5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9616" y="2956426"/>
            <a:ext cx="28597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New York City</a:t>
            </a:r>
            <a:endParaRPr kumimoji="0" lang="en-US" sz="3200" b="1" i="0" u="sng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2944242" y="2821919"/>
            <a:ext cx="9026714" cy="10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 b="1" u="sng">
                <a:solidFill>
                  <a:srgbClr val="0A0A0A"/>
                </a:solidFill>
              </a:defRPr>
            </a:lvl1pPr>
          </a:lstStyle>
          <a:p>
            <a:r>
              <a:rPr dirty="0"/>
              <a:t>New York State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Title"/>
          <p:cNvSpPr txBox="1">
            <a:spLocks noGrp="1"/>
          </p:cNvSpPr>
          <p:nvPr>
            <p:ph type="title"/>
          </p:nvPr>
        </p:nvSpPr>
        <p:spPr>
          <a:xfrm>
            <a:off x="5278670" y="1503456"/>
            <a:ext cx="16395702" cy="1433171"/>
          </a:xfrm>
          <a:prstGeom prst="rect">
            <a:avLst/>
          </a:prstGeom>
        </p:spPr>
        <p:txBody>
          <a:bodyPr/>
          <a:lstStyle>
            <a:lvl1pPr>
              <a:defRPr sz="6500" spc="-152"/>
            </a:lvl1pPr>
          </a:lstStyle>
          <a:p>
            <a:r>
              <a:rPr dirty="0">
                <a:solidFill>
                  <a:srgbClr val="C00000"/>
                </a:solidFill>
              </a:rPr>
              <a:t>Discretionary Buying Threshold </a:t>
            </a:r>
          </a:p>
        </p:txBody>
      </p:sp>
      <p:sp>
        <p:nvSpPr>
          <p:cNvPr id="184" name="Slide bullet text"/>
          <p:cNvSpPr txBox="1">
            <a:spLocks noGrp="1"/>
          </p:cNvSpPr>
          <p:nvPr>
            <p:ph type="body" idx="1"/>
          </p:nvPr>
        </p:nvSpPr>
        <p:spPr>
          <a:xfrm>
            <a:off x="1510713" y="3374490"/>
            <a:ext cx="22362164" cy="973846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65784" indent="-565784" defTabSz="817244">
              <a:buClr>
                <a:srgbClr val="C00000"/>
              </a:buClr>
              <a:buSzPct val="100000"/>
              <a:buFont typeface="Calibri Light"/>
              <a:buChar char="✓"/>
              <a:defRPr sz="3959"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This procurement method allows agencies to contract with certified M/WBEs without a formal procurement process.</a:t>
            </a:r>
            <a:endParaRPr sz="4950" dirty="0"/>
          </a:p>
          <a:p>
            <a:pPr marL="565784" indent="-565784" defTabSz="817244">
              <a:buClr>
                <a:srgbClr val="C00000"/>
              </a:buClr>
              <a:buSzPct val="100000"/>
              <a:buFont typeface="Calibri Light"/>
              <a:buChar char="✓"/>
              <a:defRPr sz="4950" b="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4950" dirty="0"/>
          </a:p>
          <a:p>
            <a:pPr marL="565784" indent="-565784" defTabSz="817244">
              <a:buClr>
                <a:srgbClr val="C00000"/>
              </a:buClr>
              <a:buSzPct val="100000"/>
              <a:buFont typeface="Calibri Light"/>
              <a:buChar char="✓"/>
              <a:defRPr sz="3959"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Three bids are still required for purchasing, but there is no requirement that a bid offering be placed in the open market. Instead, the procuring agency can secure bids directly from MWBE-certified firms.</a:t>
            </a:r>
            <a:endParaRPr sz="4950" dirty="0"/>
          </a:p>
          <a:p>
            <a:pPr marL="565784" indent="-565784" defTabSz="817244">
              <a:buClr>
                <a:srgbClr val="C00000"/>
              </a:buClr>
              <a:buSzPct val="100000"/>
              <a:buFont typeface="Calibri Light"/>
              <a:buChar char="✓"/>
              <a:defRPr sz="4950" b="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4950" dirty="0"/>
          </a:p>
          <a:p>
            <a:pPr marL="565784" indent="-565784" defTabSz="817244">
              <a:buClr>
                <a:srgbClr val="C00000"/>
              </a:buClr>
              <a:buSzPct val="100000"/>
              <a:buFont typeface="Calibri Light"/>
              <a:buChar char="✓"/>
              <a:defRPr sz="3959"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The procurement threshold for NYC and NYS is $500,000</a:t>
            </a:r>
            <a:endParaRPr sz="4950" dirty="0"/>
          </a:p>
          <a:p>
            <a:pPr marL="585397" indent="-585397" defTabSz="2341535">
              <a:lnSpc>
                <a:spcPct val="90000"/>
              </a:lnSpc>
              <a:spcBef>
                <a:spcPts val="4200"/>
              </a:spcBef>
              <a:buClr>
                <a:srgbClr val="C00000"/>
              </a:buClr>
              <a:buSzPct val="123000"/>
              <a:buFont typeface="Calibri Light"/>
              <a:buChar char="✓"/>
              <a:defRPr sz="3959"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Additional NYS restrictions:</a:t>
            </a:r>
            <a:endParaRPr sz="4158" dirty="0">
              <a:latin typeface="+mj-lt"/>
              <a:ea typeface="+mj-ea"/>
              <a:cs typeface="+mj-cs"/>
              <a:sym typeface="Helvetica Neue"/>
            </a:endParaRPr>
          </a:p>
          <a:p>
            <a:pPr marL="1880417" lvl="1" indent="-585397" defTabSz="2341535">
              <a:lnSpc>
                <a:spcPct val="90000"/>
              </a:lnSpc>
              <a:spcBef>
                <a:spcPts val="4200"/>
              </a:spcBef>
              <a:buClr>
                <a:srgbClr val="C00000"/>
              </a:buClr>
              <a:buFont typeface="Arial"/>
              <a:defRPr sz="3959"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The Discretionary Buying Threshold for commodities, services, and technology not available from Preferred Sources or from the OGS Centralized Contracts, is $50,000 for State agencies; $85,000 for OGS Agency-Specific Contracts; and $125,000 for SUNY.  </a:t>
            </a:r>
            <a:endParaRPr sz="4356" dirty="0"/>
          </a:p>
          <a:p>
            <a:pPr marL="1880417" lvl="1" indent="-585397" defTabSz="2341535">
              <a:lnSpc>
                <a:spcPct val="90000"/>
              </a:lnSpc>
              <a:spcBef>
                <a:spcPts val="4200"/>
              </a:spcBef>
              <a:buClr>
                <a:srgbClr val="C00000"/>
              </a:buClr>
              <a:buFont typeface="Arial"/>
              <a:defRPr sz="3959" b="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Purchases of commodities that are food, including milk and milk products, grown, produced or harvested in New York state is up $200,000. </a:t>
            </a:r>
          </a:p>
        </p:txBody>
      </p:sp>
      <p:pic>
        <p:nvPicPr>
          <p:cNvPr id="185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902" y="755213"/>
            <a:ext cx="2850766" cy="174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NYC MWBE"/>
          <p:cNvSpPr txBox="1"/>
          <p:nvPr/>
        </p:nvSpPr>
        <p:spPr>
          <a:xfrm>
            <a:off x="3156439" y="2938208"/>
            <a:ext cx="443202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141414"/>
                </a:solidFill>
              </a:rPr>
              <a:t>NYC MWBE</a:t>
            </a:r>
            <a:r>
              <a:rPr sz="2400" b="0" dirty="0"/>
              <a:t> </a:t>
            </a:r>
          </a:p>
        </p:txBody>
      </p:sp>
      <p:sp>
        <p:nvSpPr>
          <p:cNvPr id="207" name="NYS MWBE"/>
          <p:cNvSpPr txBox="1"/>
          <p:nvPr/>
        </p:nvSpPr>
        <p:spPr>
          <a:xfrm>
            <a:off x="16366880" y="2938208"/>
            <a:ext cx="430530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rgbClr val="03030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NYS MWBE</a:t>
            </a:r>
          </a:p>
        </p:txBody>
      </p:sp>
      <p:sp>
        <p:nvSpPr>
          <p:cNvPr id="208" name="https://sbsconnect.nyc.gov/…"/>
          <p:cNvSpPr txBox="1"/>
          <p:nvPr/>
        </p:nvSpPr>
        <p:spPr>
          <a:xfrm>
            <a:off x="1710634" y="3939184"/>
            <a:ext cx="831119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1828800">
              <a:spcBef>
                <a:spcPts val="1400"/>
              </a:spcBef>
              <a:buClr>
                <a:srgbClr val="000000"/>
              </a:buClr>
              <a:buSzPct val="65000"/>
              <a:defRPr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hlinkClick r:id="rId2"/>
              </a:rPr>
              <a:t>https://sbsconnect.nyc.gov</a:t>
            </a:r>
            <a:r>
              <a:rPr dirty="0" smtClean="0">
                <a:hlinkClick r:id="rId2"/>
              </a:rPr>
              <a:t>/</a:t>
            </a:r>
            <a:endParaRPr dirty="0">
              <a:solidFill>
                <a:srgbClr val="996600"/>
              </a:solidFill>
              <a:uFill>
                <a:solidFill>
                  <a:srgbClr val="996600"/>
                </a:solidFill>
              </a:uFill>
            </a:endParaRPr>
          </a:p>
        </p:txBody>
      </p:sp>
      <p:sp>
        <p:nvSpPr>
          <p:cNvPr id="209" name="https://ny.newnycontracts.com…"/>
          <p:cNvSpPr txBox="1"/>
          <p:nvPr/>
        </p:nvSpPr>
        <p:spPr>
          <a:xfrm>
            <a:off x="13383707" y="3939184"/>
            <a:ext cx="978969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hlinkClick r:id="rId3"/>
              </a:rPr>
              <a:t>https://</a:t>
            </a:r>
            <a:r>
              <a:rPr dirty="0" smtClean="0">
                <a:hlinkClick r:id="rId3"/>
              </a:rPr>
              <a:t>ny</a:t>
            </a:r>
            <a:r>
              <a:rPr u="none" dirty="0" smtClean="0">
                <a:solidFill>
                  <a:srgbClr val="5E5E5E"/>
                </a:solidFill>
                <a:uFillTx/>
              </a:rPr>
              <a:t>.</a:t>
            </a:r>
            <a:r>
              <a:rPr dirty="0" smtClean="0">
                <a:hlinkClick r:id="rId4"/>
              </a:rPr>
              <a:t>newnycontracts.com</a:t>
            </a:r>
            <a:endParaRPr dirty="0">
              <a:hlinkClick r:id="rId4"/>
            </a:endParaRPr>
          </a:p>
        </p:txBody>
      </p:sp>
      <p:pic>
        <p:nvPicPr>
          <p:cNvPr id="210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4985" y="739054"/>
            <a:ext cx="3298520" cy="2017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9195" y="5523172"/>
            <a:ext cx="9829801" cy="61722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WBE Certification Application Requirements:"/>
          <p:cNvSpPr txBox="1">
            <a:spLocks/>
          </p:cNvSpPr>
          <p:nvPr/>
        </p:nvSpPr>
        <p:spPr>
          <a:xfrm>
            <a:off x="6618582" y="988779"/>
            <a:ext cx="11564687" cy="1433165"/>
          </a:xfrm>
          <a:prstGeom prst="rect">
            <a:avLst/>
          </a:prstGeom>
        </p:spPr>
        <p:txBody>
          <a:bodyPr/>
          <a:lstStyle>
            <a:lvl1pPr marL="0" marR="0" indent="0" algn="l" defTabSz="22920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5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 hangingPunct="1"/>
            <a:r>
              <a:rPr lang="fr-FR" dirty="0" err="1" smtClean="0">
                <a:solidFill>
                  <a:srgbClr val="C00000"/>
                </a:solidFill>
              </a:rPr>
              <a:t>Create</a:t>
            </a:r>
            <a:r>
              <a:rPr lang="fr-FR" dirty="0" smtClean="0">
                <a:solidFill>
                  <a:srgbClr val="C00000"/>
                </a:solidFill>
              </a:rPr>
              <a:t> an </a:t>
            </a:r>
            <a:r>
              <a:rPr lang="fr-FR" dirty="0" err="1" smtClean="0">
                <a:solidFill>
                  <a:srgbClr val="C00000"/>
                </a:solidFill>
              </a:rPr>
              <a:t>account</a:t>
            </a:r>
            <a:r>
              <a:rPr lang="fr-FR" dirty="0" smtClean="0">
                <a:solidFill>
                  <a:srgbClr val="C00000"/>
                </a:solidFill>
              </a:rPr>
              <a:t> and click: </a:t>
            </a:r>
          </a:p>
          <a:p>
            <a:pPr algn="ctr" hangingPunct="1"/>
            <a:r>
              <a:rPr lang="fr-FR" dirty="0" smtClean="0">
                <a:solidFill>
                  <a:srgbClr val="C00000"/>
                </a:solidFill>
              </a:rPr>
              <a:t>‘</a:t>
            </a:r>
            <a:r>
              <a:rPr lang="fr-FR" dirty="0" err="1" smtClean="0">
                <a:solidFill>
                  <a:srgbClr val="C00000"/>
                </a:solidFill>
              </a:rPr>
              <a:t>Apply</a:t>
            </a:r>
            <a:r>
              <a:rPr lang="fr-FR" dirty="0" smtClean="0">
                <a:solidFill>
                  <a:srgbClr val="C00000"/>
                </a:solidFill>
              </a:rPr>
              <a:t> for MWBE Certification’ 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7421" y="5157412"/>
            <a:ext cx="7993395" cy="78244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cument Checklist"/>
          <p:cNvSpPr txBox="1">
            <a:spLocks noGrp="1"/>
          </p:cNvSpPr>
          <p:nvPr>
            <p:ph type="title"/>
          </p:nvPr>
        </p:nvSpPr>
        <p:spPr>
          <a:xfrm>
            <a:off x="5417991" y="1932737"/>
            <a:ext cx="17721582" cy="1433165"/>
          </a:xfrm>
          <a:prstGeom prst="rect">
            <a:avLst/>
          </a:prstGeom>
        </p:spPr>
        <p:txBody>
          <a:bodyPr/>
          <a:lstStyle/>
          <a:p>
            <a:pPr>
              <a:defRPr sz="6000" spc="-157"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C00000"/>
                </a:solidFill>
              </a:rPr>
              <a:t>Document Checklist – for </a:t>
            </a:r>
            <a:r>
              <a:rPr dirty="0" smtClean="0">
                <a:solidFill>
                  <a:srgbClr val="C00000"/>
                </a:solidFill>
              </a:rPr>
              <a:t>NY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dirty="0" smtClean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and </a:t>
            </a:r>
            <a:r>
              <a:rPr dirty="0" smtClean="0">
                <a:solidFill>
                  <a:srgbClr val="C00000"/>
                </a:solidFill>
              </a:rPr>
              <a:t>NY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idx="1"/>
          </p:nvPr>
        </p:nvSpPr>
        <p:spPr>
          <a:xfrm>
            <a:off x="1534115" y="3920885"/>
            <a:ext cx="21971002" cy="825601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Resume for each owner.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Bank letters.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Business federal, state, and city signed tax returns for the most recent tax year, including all schedules. 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Proof of U.S. citizenship or permanent resident alien status for each owner.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Licenses and permits which the business holds.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Lease agreements or proof of ownership for all business locations, which must be valid for at least six months after the date of application.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Business contracts and invoices completed and signed, for services performed by the business, within the past year, along with proof of payment. 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Proof of minority group status of each owner claiming minority status. 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Business start details demonstrating how the business was initially capitalized. </a:t>
            </a:r>
          </a:p>
          <a:p>
            <a:pPr marL="457200" indent="-457200" defTabSz="1436178">
              <a:lnSpc>
                <a:spcPct val="90000"/>
              </a:lnSpc>
              <a:spcBef>
                <a:spcPts val="25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ü"/>
              <a:defRPr sz="3040" b="0"/>
            </a:pPr>
            <a:r>
              <a:rPr dirty="0"/>
              <a:t>Businesses incorporated outside of New York State must produce a Certificate of Authority from the NYS Secretary of State. </a:t>
            </a:r>
          </a:p>
        </p:txBody>
      </p:sp>
      <p:pic>
        <p:nvPicPr>
          <p:cNvPr id="189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278" y="790393"/>
            <a:ext cx="3303629" cy="2020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2"/>
          <p:cNvSpPr txBox="1"/>
          <p:nvPr/>
        </p:nvSpPr>
        <p:spPr>
          <a:xfrm>
            <a:off x="2008867" y="4067909"/>
            <a:ext cx="19919694" cy="758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2096971">
              <a:lnSpc>
                <a:spcPct val="81000"/>
              </a:lnSpc>
              <a:spcBef>
                <a:spcPts val="3800"/>
              </a:spcBef>
              <a:defRPr sz="3800">
                <a:solidFill>
                  <a:srgbClr val="000000"/>
                </a:solidFill>
              </a:defRPr>
            </a:pPr>
            <a:r>
              <a:rPr dirty="0" smtClean="0"/>
              <a:t>To </a:t>
            </a:r>
            <a:r>
              <a:rPr dirty="0"/>
              <a:t>qualify for certification under the M/WBE program for NYC and NYS, a company must:</a:t>
            </a:r>
          </a:p>
          <a:p>
            <a:pPr marL="571500" indent="-571500" algn="l" defTabSz="2096971">
              <a:lnSpc>
                <a:spcPct val="81000"/>
              </a:lnSpc>
              <a:spcBef>
                <a:spcPts val="38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>
                <a:solidFill>
                  <a:schemeClr val="bg2"/>
                </a:solidFill>
              </a:rPr>
              <a:t>Be in business for at least one year.</a:t>
            </a:r>
          </a:p>
          <a:p>
            <a:pPr marL="571500" indent="-571500" algn="l" defTabSz="2096971">
              <a:lnSpc>
                <a:spcPct val="81000"/>
              </a:lnSpc>
              <a:spcBef>
                <a:spcPts val="38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dirty="0">
                <a:solidFill>
                  <a:schemeClr val="bg2"/>
                </a:solidFill>
              </a:rPr>
              <a:t>Be 51% independently owned, operated, and controlled by a woman and/or a member of a recognized minority group, including Asian American, African American, or Hispanic American, Native </a:t>
            </a:r>
            <a:r>
              <a:rPr dirty="0" smtClean="0">
                <a:solidFill>
                  <a:schemeClr val="bg2"/>
                </a:solidFill>
              </a:rPr>
              <a:t>American.</a:t>
            </a:r>
            <a:endParaRPr lang="en-US" dirty="0">
              <a:solidFill>
                <a:schemeClr val="bg2"/>
              </a:solidFill>
            </a:endParaRPr>
          </a:p>
          <a:p>
            <a:pPr marL="2341563" lvl="2" indent="-571500" algn="l" defTabSz="2096971">
              <a:lnSpc>
                <a:spcPct val="81000"/>
              </a:lnSpc>
              <a:spcBef>
                <a:spcPts val="3800"/>
              </a:spcBef>
              <a:buClr>
                <a:srgbClr val="C00000"/>
              </a:buClr>
              <a:buSzPct val="123000"/>
              <a:buFont typeface="Courier New" panose="02070309020205020404" pitchFamily="49" charset="0"/>
              <a:buChar char="o"/>
              <a:defRPr sz="3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bg2"/>
                </a:solidFill>
              </a:rPr>
              <a:t>North </a:t>
            </a:r>
            <a:r>
              <a:rPr lang="en-US" dirty="0">
                <a:solidFill>
                  <a:schemeClr val="bg2"/>
                </a:solidFill>
              </a:rPr>
              <a:t>Africans, European (Spanish or Portuguese) ethnicities are not considered Hispanic for MWBE certification </a:t>
            </a:r>
            <a:r>
              <a:rPr lang="en-US" dirty="0" smtClean="0">
                <a:solidFill>
                  <a:schemeClr val="bg2"/>
                </a:solidFill>
              </a:rPr>
              <a:t>and are </a:t>
            </a:r>
            <a:r>
              <a:rPr lang="en-US" dirty="0">
                <a:solidFill>
                  <a:schemeClr val="bg2"/>
                </a:solidFill>
              </a:rPr>
              <a:t>ineligible for certification.</a:t>
            </a:r>
          </a:p>
          <a:p>
            <a:pPr marL="571500" indent="-571500" algn="l" defTabSz="2121354">
              <a:lnSpc>
                <a:spcPct val="90000"/>
              </a:lnSpc>
              <a:spcBef>
                <a:spcPts val="39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4100" b="0"/>
            </a:pPr>
            <a:r>
              <a:rPr lang="en-US" dirty="0">
                <a:solidFill>
                  <a:schemeClr val="bg2"/>
                </a:solidFill>
              </a:rPr>
              <a:t>Franchisees controlled by the franchisor are ineligible for certification, however, minority-owned franchisors are eligible. </a:t>
            </a:r>
          </a:p>
          <a:p>
            <a:pPr marL="571500" indent="-571500" algn="l" defTabSz="2121354">
              <a:lnSpc>
                <a:spcPct val="90000"/>
              </a:lnSpc>
              <a:spcBef>
                <a:spcPts val="3900"/>
              </a:spcBef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4100" b="0"/>
            </a:pPr>
            <a:r>
              <a:rPr lang="en-US" dirty="0" smtClean="0">
                <a:solidFill>
                  <a:schemeClr val="bg2"/>
                </a:solidFill>
              </a:rPr>
              <a:t>Eligible </a:t>
            </a:r>
            <a:r>
              <a:rPr lang="en-US" dirty="0">
                <a:solidFill>
                  <a:schemeClr val="bg2"/>
                </a:solidFill>
              </a:rPr>
              <a:t>owner(s) must direct and control day-to-day operations of the company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97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080" y="690529"/>
            <a:ext cx="3221574" cy="19703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MWBE Certification Application Requirements:"/>
          <p:cNvSpPr txBox="1">
            <a:spLocks/>
          </p:cNvSpPr>
          <p:nvPr/>
        </p:nvSpPr>
        <p:spPr>
          <a:xfrm>
            <a:off x="4422856" y="2092974"/>
            <a:ext cx="21971001" cy="1433165"/>
          </a:xfrm>
          <a:prstGeom prst="rect">
            <a:avLst/>
          </a:prstGeom>
        </p:spPr>
        <p:txBody>
          <a:bodyPr/>
          <a:lstStyle>
            <a:lvl1pPr marL="0" marR="0" indent="0" algn="l" defTabSz="22920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51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243833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n-US" dirty="0" smtClean="0">
                <a:solidFill>
                  <a:srgbClr val="C00000"/>
                </a:solidFill>
              </a:rPr>
              <a:t>MWBE Certification Application: Requirements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MWBE Certification Application Requirements:"/>
          <p:cNvSpPr txBox="1">
            <a:spLocks noGrp="1"/>
          </p:cNvSpPr>
          <p:nvPr>
            <p:ph type="title"/>
          </p:nvPr>
        </p:nvSpPr>
        <p:spPr>
          <a:xfrm>
            <a:off x="4803073" y="1576478"/>
            <a:ext cx="18953039" cy="1433165"/>
          </a:xfrm>
          <a:prstGeom prst="rect">
            <a:avLst/>
          </a:prstGeom>
        </p:spPr>
        <p:txBody>
          <a:bodyPr/>
          <a:lstStyle>
            <a:lvl1pPr defTabSz="2292036">
              <a:defRPr sz="6000" spc="-151"/>
            </a:lvl1pPr>
          </a:lstStyle>
          <a:p>
            <a:r>
              <a:rPr dirty="0">
                <a:solidFill>
                  <a:srgbClr val="C00000"/>
                </a:solidFill>
              </a:rPr>
              <a:t>MWBE Certification </a:t>
            </a:r>
            <a:r>
              <a:rPr dirty="0" smtClean="0">
                <a:solidFill>
                  <a:srgbClr val="C00000"/>
                </a:solidFill>
              </a:rPr>
              <a:t>Application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dirty="0" smtClean="0">
                <a:solidFill>
                  <a:srgbClr val="C00000"/>
                </a:solidFill>
              </a:rPr>
              <a:t> Requiremen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 (cont.)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2013281" y="3535423"/>
            <a:ext cx="21084463" cy="9012536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/>
          <a:p>
            <a:pPr marL="571500" indent="-571500" defTabSz="2096971"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800">
                <a:solidFill>
                  <a:srgbClr val="000000"/>
                </a:solidFill>
              </a:defRPr>
            </a:pPr>
            <a:r>
              <a:rPr lang="en-US" sz="3200" b="0" dirty="0" smtClean="0">
                <a:latin typeface="+mn-lt"/>
              </a:rPr>
              <a:t>Additional </a:t>
            </a:r>
            <a:r>
              <a:rPr lang="en-US" sz="3200" b="0" dirty="0">
                <a:latin typeface="+mn-lt"/>
              </a:rPr>
              <a:t>NYC </a:t>
            </a:r>
            <a:r>
              <a:rPr lang="en-US" sz="3200" b="0" dirty="0" smtClean="0">
                <a:latin typeface="+mn-lt"/>
              </a:rPr>
              <a:t>MWBE Requirements:</a:t>
            </a:r>
            <a:endParaRPr lang="en-US" sz="3200" b="0" dirty="0">
              <a:latin typeface="+mn-lt"/>
            </a:endParaRPr>
          </a:p>
          <a:p>
            <a:pPr marL="1609725" lvl="3" indent="-1028700" defTabSz="2096971">
              <a:buClr>
                <a:srgbClr val="C00000"/>
              </a:buClr>
              <a:buFont typeface="Courier New" panose="02070309020205020404" pitchFamily="49" charset="0"/>
              <a:buChar char="o"/>
              <a:defRPr sz="3800">
                <a:solidFill>
                  <a:srgbClr val="000000"/>
                </a:solidFill>
              </a:defRPr>
            </a:pPr>
            <a:r>
              <a:rPr lang="en-US" sz="3200" b="0" dirty="0">
                <a:latin typeface="+mn-lt"/>
              </a:rPr>
              <a:t>Must be located within the geographic market-New York City or one of the following surrounding counties: NY: Nassau, Putnam, Rockland, Suffolk, Westchester.  NJ: Bergen, Hudson, </a:t>
            </a:r>
            <a:r>
              <a:rPr lang="en-US" sz="3200" b="0" dirty="0" smtClean="0">
                <a:latin typeface="+mn-lt"/>
              </a:rPr>
              <a:t>Passaic.</a:t>
            </a:r>
          </a:p>
          <a:p>
            <a:pPr marL="1609725" lvl="3" indent="-1028700" defTabSz="2096971">
              <a:buClr>
                <a:srgbClr val="C00000"/>
              </a:buClr>
              <a:buFont typeface="Courier New" panose="02070309020205020404" pitchFamily="49" charset="0"/>
              <a:buChar char="o"/>
              <a:defRPr sz="3800">
                <a:solidFill>
                  <a:srgbClr val="000000"/>
                </a:solidFill>
              </a:defRPr>
            </a:pPr>
            <a:r>
              <a:rPr lang="en-US" sz="3200" b="0" dirty="0" smtClean="0">
                <a:latin typeface="+mn-lt"/>
              </a:rPr>
              <a:t>If </a:t>
            </a:r>
            <a:r>
              <a:rPr lang="en-US" sz="3200" b="0" dirty="0">
                <a:latin typeface="+mn-lt"/>
              </a:rPr>
              <a:t>the company is located outside of New York City and in the counties listed above, it must have a substantial presence in the City's business community (e.g., derived 25% or more of gross receipts from business conducted in the City, possess a license issued by the City, have a bank account in the City.)</a:t>
            </a:r>
          </a:p>
          <a:p>
            <a:pPr marL="571500" indent="-571500" defTabSz="1901899"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700" b="0"/>
            </a:pPr>
            <a:endParaRPr lang="en-US" sz="3200" b="0" dirty="0" smtClean="0">
              <a:latin typeface="+mn-lt"/>
            </a:endParaRPr>
          </a:p>
          <a:p>
            <a:pPr marL="571500" indent="-571500" defTabSz="1901899"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700" b="0"/>
            </a:pPr>
            <a:r>
              <a:rPr lang="en-US" sz="3200" b="0" dirty="0" smtClean="0">
                <a:latin typeface="+mn-lt"/>
              </a:rPr>
              <a:t>Additional NYS MW</a:t>
            </a:r>
            <a:r>
              <a:rPr sz="3200" b="0" dirty="0" smtClean="0">
                <a:latin typeface="+mn-lt"/>
              </a:rPr>
              <a:t>BE Requirements:</a:t>
            </a:r>
            <a:r>
              <a:rPr sz="3200" b="0" dirty="0">
                <a:latin typeface="+mn-lt"/>
              </a:rPr>
              <a:t> </a:t>
            </a:r>
          </a:p>
          <a:p>
            <a:pPr marL="1609725" lvl="4" defTabSz="1901899">
              <a:buClr>
                <a:srgbClr val="C00000"/>
              </a:buClr>
              <a:buFont typeface="Courier New" panose="02070309020205020404" pitchFamily="49" charset="0"/>
              <a:buChar char="o"/>
              <a:defRPr sz="3700" b="0"/>
            </a:pPr>
            <a:r>
              <a:rPr sz="3200" b="0" dirty="0">
                <a:latin typeface="+mn-lt"/>
              </a:rPr>
              <a:t>Owners who own more than 10 percent of the business must provide a Personal Financial Statement not exceeding $15 million in assets</a:t>
            </a:r>
          </a:p>
          <a:p>
            <a:pPr marL="1609725" lvl="4" defTabSz="1901899">
              <a:buClr>
                <a:srgbClr val="C00000"/>
              </a:buClr>
              <a:buFont typeface="Courier New" panose="02070309020205020404" pitchFamily="49" charset="0"/>
              <a:buChar char="o"/>
              <a:defRPr sz="3700" b="0"/>
            </a:pPr>
            <a:r>
              <a:rPr sz="3200" b="0" dirty="0">
                <a:latin typeface="+mn-lt"/>
              </a:rPr>
              <a:t>Lease Agreement: must submit up to six (6) months proof of lease payments </a:t>
            </a:r>
          </a:p>
          <a:p>
            <a:pPr marL="1609725" lvl="4" defTabSz="1901899">
              <a:buClr>
                <a:srgbClr val="C00000"/>
              </a:buClr>
              <a:buFont typeface="Courier New" panose="02070309020205020404" pitchFamily="49" charset="0"/>
              <a:buChar char="o"/>
              <a:defRPr sz="3700" b="0"/>
            </a:pPr>
            <a:r>
              <a:rPr sz="3200" b="0" dirty="0">
                <a:latin typeface="+mn-lt"/>
              </a:rPr>
              <a:t>Must submit current personal and business tax information </a:t>
            </a:r>
          </a:p>
          <a:p>
            <a:pPr marL="1609725" lvl="4" defTabSz="1901899">
              <a:buClr>
                <a:srgbClr val="C00000"/>
              </a:buClr>
              <a:buFont typeface="Courier New" panose="02070309020205020404" pitchFamily="49" charset="0"/>
              <a:buChar char="o"/>
              <a:defRPr sz="3700" b="0"/>
            </a:pPr>
            <a:r>
              <a:rPr sz="3200" b="0" dirty="0">
                <a:latin typeface="+mn-lt"/>
              </a:rPr>
              <a:t>An LLC must submit Certificate of LLC Publication </a:t>
            </a:r>
          </a:p>
          <a:p>
            <a:pPr marL="1609725" lvl="4" defTabSz="1901899">
              <a:buClr>
                <a:srgbClr val="C00000"/>
              </a:buClr>
              <a:buFont typeface="Courier New" panose="02070309020205020404" pitchFamily="49" charset="0"/>
              <a:buChar char="o"/>
              <a:defRPr sz="3700" b="0"/>
            </a:pPr>
            <a:r>
              <a:rPr sz="3200" b="0" dirty="0">
                <a:latin typeface="+mn-lt"/>
              </a:rPr>
              <a:t>Ethnicity Attestation Affidavit </a:t>
            </a:r>
          </a:p>
          <a:p>
            <a:pPr marL="571500" indent="-571500" defTabSz="1901899"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700" b="0"/>
            </a:pPr>
            <a:endParaRPr lang="en-US" sz="3200" b="0" dirty="0" smtClean="0">
              <a:latin typeface="+mn-lt"/>
            </a:endParaRPr>
          </a:p>
          <a:p>
            <a:pPr marL="571500" indent="-571500" defTabSz="1901899">
              <a:buClr>
                <a:srgbClr val="C00000"/>
              </a:buClr>
              <a:buSzPct val="123000"/>
              <a:buFont typeface="Wingdings" panose="05000000000000000000" pitchFamily="2" charset="2"/>
              <a:buChar char="Ø"/>
              <a:defRPr sz="3700" b="0"/>
            </a:pPr>
            <a:r>
              <a:rPr lang="en-US" sz="3200" b="0" dirty="0" smtClean="0">
                <a:latin typeface="+mn-lt"/>
              </a:rPr>
              <a:t>MWBE Certification for both NYC and NYS last </a:t>
            </a:r>
            <a:r>
              <a:rPr sz="3200" b="0" dirty="0" smtClean="0">
                <a:latin typeface="+mn-lt"/>
              </a:rPr>
              <a:t>five </a:t>
            </a:r>
            <a:r>
              <a:rPr sz="3200" b="0" dirty="0">
                <a:latin typeface="+mn-lt"/>
              </a:rPr>
              <a:t>(5) years. </a:t>
            </a:r>
            <a:r>
              <a:rPr sz="2400" dirty="0"/>
              <a:t> </a:t>
            </a:r>
          </a:p>
        </p:txBody>
      </p:sp>
      <p:pic>
        <p:nvPicPr>
          <p:cNvPr id="193" name="Screen Shot 2021-03-01 at 1.54.33 PM.png" descr="Screen Shot 2021-03-01 at 1.54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280" y="454013"/>
            <a:ext cx="3318876" cy="2029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1253</Words>
  <Application>Microsoft Office PowerPoint</Application>
  <PresentationFormat>Custom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 Light</vt:lpstr>
      <vt:lpstr>Courier New</vt:lpstr>
      <vt:lpstr>Helvetica</vt:lpstr>
      <vt:lpstr>Helvetica Neue</vt:lpstr>
      <vt:lpstr>Helvetica Neue Medium</vt:lpstr>
      <vt:lpstr>Wingdings</vt:lpstr>
      <vt:lpstr>21_BasicWhite</vt:lpstr>
      <vt:lpstr>Obtaining NYC and NYS  MWBE Certification </vt:lpstr>
      <vt:lpstr>PowerPoint Presentation</vt:lpstr>
      <vt:lpstr>M/WBE Engagement in NYC and NYS</vt:lpstr>
      <vt:lpstr>Benefits of M/WBE Certification</vt:lpstr>
      <vt:lpstr>Discretionary Buying Threshold </vt:lpstr>
      <vt:lpstr>PowerPoint Presentation</vt:lpstr>
      <vt:lpstr>Document Checklist – for NYC and NYS</vt:lpstr>
      <vt:lpstr>PowerPoint Presentation</vt:lpstr>
      <vt:lpstr>MWBE Certification Application: Requirements (cont.)</vt:lpstr>
      <vt:lpstr>Business Services Programs at SoBro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Obtaining NYC and NYS  MWBE Certification</dc:title>
  <dc:creator>Lourdes Zapata</dc:creator>
  <cp:lastModifiedBy>Lourdes Zapata</cp:lastModifiedBy>
  <cp:revision>7</cp:revision>
  <dcterms:modified xsi:type="dcterms:W3CDTF">2021-03-26T00:21:44Z</dcterms:modified>
</cp:coreProperties>
</file>